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4" r:id="rId7"/>
    <p:sldId id="261" r:id="rId8"/>
    <p:sldId id="262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05"/>
    <a:srgbClr val="FEF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746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5ABCB-0684-0EC5-3AA3-4C086456D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0CA7A2-5166-C268-4128-9E81DFD00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A2D74-B450-2CB9-BDC1-7FB8F1D91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C272-5C21-4E16-BB43-D7909C23DE2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EBBBE-6751-CE49-432E-5D8782780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5A000-0905-7B9D-D541-1292BE3D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30073-A2C5-4ABB-8473-276023A42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1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3CE6F-181A-745D-7384-9B733BF8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E26F0-B55F-2C9C-28D3-001FFDE2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BFFC2-F039-EC0D-5332-86A412AE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C272-5C21-4E16-BB43-D7909C23DE2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BF958-D700-9E7B-5B9E-59504FC8B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2974D-78C3-9FF0-C2E2-4A85D689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30073-A2C5-4ABB-8473-276023A42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0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E9B625-AC0A-D199-28A2-79859351B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9DD297-2BC2-A308-EE4C-DB9A49A1E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5A987-0D2E-2BD0-C8EA-824D80AF3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C272-5C21-4E16-BB43-D7909C23DE2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480E8-04AA-2648-C670-730A5999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F8BF6-8356-98AA-8920-5DE139924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30073-A2C5-4ABB-8473-276023A42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67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561E-9BAD-C790-05A6-FBDDC69C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0F69A-5511-01AA-613A-123104BED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028B9-274E-88CD-2190-B26458826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C272-5C21-4E16-BB43-D7909C23DE2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0863F-3412-9652-189A-743C89EF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9CAB1-F0D7-DD39-7F8A-D90909DCB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30073-A2C5-4ABB-8473-276023A42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9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CF9AB-5CCE-3AB9-DC94-11F076B8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4DA89-E804-C218-9A04-6EBE85567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57162-58EB-938F-33C8-11D23943F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C272-5C21-4E16-BB43-D7909C23DE2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50298-ABC7-23C1-1078-93629A9B9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E6346-6875-C0E3-3854-4CD86BAA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30073-A2C5-4ABB-8473-276023A42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3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EFDDD-8D9F-9A6C-9B68-01476BBCB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17C2A-BDD8-EC72-4302-E2F755232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B41D5-A401-4DFF-5FA3-5C4649307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E530-D3E4-0796-FB85-11164C50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C272-5C21-4E16-BB43-D7909C23DE2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76FD5-5B7E-14B0-754C-5BCF24527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87C83-7F99-5367-48DE-46D25927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30073-A2C5-4ABB-8473-276023A42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2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56A3-C939-C244-DEED-96D18FB99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8FCC8-1AEE-469C-45E7-524D7E439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81626-6E70-FEB5-57CB-66B105022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70D6E-9D9C-F1E1-0535-75C629F32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8A05D-02D3-FD1F-DE24-0569324AF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8B4303-A613-F16D-DDD0-544618FD0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C272-5C21-4E16-BB43-D7909C23DE2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55DDCC-7E9B-A40B-9218-E75B1ACB9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F37FCD-4B2F-8A27-89F3-6E4E9149D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30073-A2C5-4ABB-8473-276023A42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7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29B0-D5ED-B652-C84C-BE06850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13D7DD-7977-84CE-B8FB-58EBF7704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C272-5C21-4E16-BB43-D7909C23DE2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A9E0B-A912-FF29-59C1-473EC110F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93B57-68BE-6938-39A0-8CB6319D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30073-A2C5-4ABB-8473-276023A42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41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B2ED4B-9D75-37F7-EF5C-9FD7F5655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C272-5C21-4E16-BB43-D7909C23DE2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7B927A-DD22-11B0-C361-071711823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CBD4F-336C-ABD4-8E98-AA56C121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30073-A2C5-4ABB-8473-276023A42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53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CFE44-CA22-CC87-D47F-79D29B1B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7F78B-5565-0306-EA40-14A157940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0FEC2-7D92-62FB-D8EF-18E6731C7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616DD-D316-28C9-0817-ED2148C3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C272-5C21-4E16-BB43-D7909C23DE2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12F79-821E-7C07-DDE2-7F90F4FC5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F5923-0877-2C64-039D-D4AE75D9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30073-A2C5-4ABB-8473-276023A42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46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76F9-AB1B-68E9-28F6-29FA82A1D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EB1A3F-0A48-E491-FB0C-44A9D8B3B5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8FCDD-0326-0B04-0E78-1095A2975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730AE-BFB6-6D63-5F86-7E25CF27B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C272-5C21-4E16-BB43-D7909C23DE2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B5181-2F33-B5E9-0ED6-68634573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921F8-D5E7-CC1C-BD36-F8238AB64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30073-A2C5-4ABB-8473-276023A42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54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7A3953-BDC8-449F-0D86-54249A34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AAA60-3544-095D-80D8-B242F54E8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BB3D4-7013-AEAB-F70C-1F98E00A68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9C272-5C21-4E16-BB43-D7909C23DE25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8BA3-8A8D-0DE2-6EE0-4D3109509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E29FD-D02A-C240-3318-A49587B1B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30073-A2C5-4ABB-8473-276023A42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6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building with a glass roof&#10;&#10;Description automatically generated">
            <a:extLst>
              <a:ext uri="{FF2B5EF4-FFF2-40B4-BE49-F238E27FC236}">
                <a16:creationId xmlns:a16="http://schemas.microsoft.com/office/drawing/2014/main" id="{35BF0B9E-3609-3E75-4253-8C611484B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0" r="662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2B69AB4-7F6D-60AD-C6D4-E1314C3EB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675" y="192304"/>
            <a:ext cx="9753600" cy="1333500"/>
          </a:xfrm>
          <a:prstGeom prst="rect">
            <a:avLst/>
          </a:prstGeom>
        </p:spPr>
      </p:pic>
      <p:pic>
        <p:nvPicPr>
          <p:cNvPr id="21" name="Picture 20" descr="A person in a suit and tie&#10;&#10;Description automatically generated">
            <a:extLst>
              <a:ext uri="{FF2B5EF4-FFF2-40B4-BE49-F238E27FC236}">
                <a16:creationId xmlns:a16="http://schemas.microsoft.com/office/drawing/2014/main" id="{956A462F-6985-EF0A-ADF4-20CBDCACB9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" t="5583" r="-526" b="14417"/>
          <a:stretch/>
        </p:blipFill>
        <p:spPr>
          <a:xfrm>
            <a:off x="552009" y="3643356"/>
            <a:ext cx="2560320" cy="2560322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22" name="Picture 2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CAE3E34-D097-838C-5622-CECAE4C219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08" y="3643357"/>
            <a:ext cx="2560320" cy="2560320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23" name="Picture 22" descr="A person in a suit and glasses&#10;&#10;Description automatically generated">
            <a:extLst>
              <a:ext uri="{FF2B5EF4-FFF2-40B4-BE49-F238E27FC236}">
                <a16:creationId xmlns:a16="http://schemas.microsoft.com/office/drawing/2014/main" id="{E0390E88-8F2B-E9D1-899D-071A0EA1D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03" y="3643357"/>
            <a:ext cx="2560320" cy="2560320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24" name="Picture 23" descr="A person standing in front of a clock&#10;&#10;Description automatically generated">
            <a:extLst>
              <a:ext uri="{FF2B5EF4-FFF2-40B4-BE49-F238E27FC236}">
                <a16:creationId xmlns:a16="http://schemas.microsoft.com/office/drawing/2014/main" id="{C58157AC-2A46-B89E-70D1-0D2907ADF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039" y="3643357"/>
            <a:ext cx="2560320" cy="2560320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6F4F05D-FD0D-00E0-241A-7F7E8566C568}"/>
              </a:ext>
            </a:extLst>
          </p:cNvPr>
          <p:cNvSpPr txBox="1"/>
          <p:nvPr/>
        </p:nvSpPr>
        <p:spPr>
          <a:xfrm>
            <a:off x="550486" y="6171990"/>
            <a:ext cx="2546906" cy="7078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Shawn Merrick Miller, Electrical Engineering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F79D98-1FF7-7548-9A09-EE2EA4F8A01A}"/>
              </a:ext>
            </a:extLst>
          </p:cNvPr>
          <p:cNvSpPr txBox="1"/>
          <p:nvPr/>
        </p:nvSpPr>
        <p:spPr>
          <a:xfrm>
            <a:off x="3436184" y="6171990"/>
            <a:ext cx="2546906" cy="7078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Walter Hernandez, Computer Science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E5F634-C14F-BAE7-9D73-F30870F269C5}"/>
              </a:ext>
            </a:extLst>
          </p:cNvPr>
          <p:cNvSpPr txBox="1"/>
          <p:nvPr/>
        </p:nvSpPr>
        <p:spPr>
          <a:xfrm>
            <a:off x="6309810" y="6171990"/>
            <a:ext cx="2546906" cy="7078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William Pate, Software Engineering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4771E3-5098-7E42-3C9F-F41A1066D823}"/>
              </a:ext>
            </a:extLst>
          </p:cNvPr>
          <p:cNvSpPr txBox="1"/>
          <p:nvPr/>
        </p:nvSpPr>
        <p:spPr>
          <a:xfrm>
            <a:off x="9181332" y="6209230"/>
            <a:ext cx="2546906" cy="7078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Luke Newcomb, Software Engineering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6E8120-F83C-EAB2-4501-17D5591CD66A}"/>
              </a:ext>
            </a:extLst>
          </p:cNvPr>
          <p:cNvSpPr txBox="1"/>
          <p:nvPr/>
        </p:nvSpPr>
        <p:spPr>
          <a:xfrm>
            <a:off x="529367" y="1566440"/>
            <a:ext cx="11328958" cy="181588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M</a:t>
            </a:r>
            <a:r>
              <a:rPr lang="en-US" sz="2800" i="1" dirty="0">
                <a:solidFill>
                  <a:schemeClr val="bg1"/>
                </a:solidFill>
              </a:rPr>
              <a:t>odel-Based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</a:p>
          <a:p>
            <a:r>
              <a:rPr lang="en-US" sz="2800" b="1" i="1" dirty="0">
                <a:solidFill>
                  <a:schemeClr val="bg1"/>
                </a:solidFill>
              </a:rPr>
              <a:t>	A</a:t>
            </a:r>
            <a:r>
              <a:rPr lang="en-US" sz="2800" i="1" dirty="0">
                <a:solidFill>
                  <a:schemeClr val="bg1"/>
                </a:solidFill>
              </a:rPr>
              <a:t>vionics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</a:p>
          <a:p>
            <a:r>
              <a:rPr lang="en-US" sz="2800" b="1" i="1" dirty="0">
                <a:solidFill>
                  <a:schemeClr val="bg1"/>
                </a:solidFill>
              </a:rPr>
              <a:t>		S</a:t>
            </a:r>
            <a:r>
              <a:rPr lang="en-US" sz="2800" i="1" dirty="0">
                <a:solidFill>
                  <a:schemeClr val="bg1"/>
                </a:solidFill>
              </a:rPr>
              <a:t>ystem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</a:p>
          <a:p>
            <a:r>
              <a:rPr lang="en-US" sz="2800" b="1" i="1" dirty="0">
                <a:solidFill>
                  <a:schemeClr val="bg1"/>
                </a:solidFill>
              </a:rPr>
              <a:t>			C</a:t>
            </a:r>
            <a:r>
              <a:rPr lang="en-US" sz="2800" i="1" dirty="0">
                <a:solidFill>
                  <a:schemeClr val="bg1"/>
                </a:solidFill>
              </a:rPr>
              <a:t>apstone</a:t>
            </a:r>
          </a:p>
        </p:txBody>
      </p:sp>
      <p:pic>
        <p:nvPicPr>
          <p:cNvPr id="30" name="Picture 2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7CA5E39-E1A2-E292-383B-BD286E3045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0" t="23229" r="14671" b="36653"/>
          <a:stretch/>
        </p:blipFill>
        <p:spPr>
          <a:xfrm>
            <a:off x="5184801" y="1525803"/>
            <a:ext cx="6673523" cy="19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7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3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0" name="Group 1229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2301" name="Rectangle 1230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02" name="Rectangle 1230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98" name="Rectangle 12297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99" name="Rectangle 12298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3453971-B5DD-36BE-2989-2D39477B7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" b="12910"/>
          <a:stretch/>
        </p:blipFill>
        <p:spPr bwMode="auto">
          <a:xfrm>
            <a:off x="20" y="-7624"/>
            <a:ext cx="12191981" cy="68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FE15B6-3681-FB7D-8879-AE981D6BBF50}"/>
              </a:ext>
            </a:extLst>
          </p:cNvPr>
          <p:cNvSpPr txBox="1"/>
          <p:nvPr/>
        </p:nvSpPr>
        <p:spPr>
          <a:xfrm>
            <a:off x="756962" y="917232"/>
            <a:ext cx="4680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CD10A-83A8-B810-06E6-D250E0627CA2}"/>
              </a:ext>
            </a:extLst>
          </p:cNvPr>
          <p:cNvSpPr txBox="1"/>
          <p:nvPr/>
        </p:nvSpPr>
        <p:spPr>
          <a:xfrm>
            <a:off x="7071569" y="4676432"/>
            <a:ext cx="46806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Please reach out with any questions</a:t>
            </a:r>
          </a:p>
          <a:p>
            <a:endParaRPr lang="en-US" sz="2400" i="1" dirty="0">
              <a:solidFill>
                <a:schemeClr val="bg1"/>
              </a:solidFill>
            </a:endParaRPr>
          </a:p>
          <a:p>
            <a:r>
              <a:rPr lang="en-US" sz="2400" i="1" dirty="0">
                <a:solidFill>
                  <a:schemeClr val="bg1"/>
                </a:solidFill>
              </a:rPr>
              <a:t>Shawn Merrick Miller</a:t>
            </a:r>
          </a:p>
          <a:p>
            <a:r>
              <a:rPr lang="en-US" sz="2400" i="1" dirty="0">
                <a:solidFill>
                  <a:schemeClr val="bg1"/>
                </a:solidFill>
              </a:rPr>
              <a:t>merrics1@my.erau.edu</a:t>
            </a:r>
          </a:p>
        </p:txBody>
      </p:sp>
    </p:spTree>
    <p:extLst>
      <p:ext uri="{BB962C8B-B14F-4D97-AF65-F5344CB8AC3E}">
        <p14:creationId xmlns:p14="http://schemas.microsoft.com/office/powerpoint/2010/main" val="250474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4" name="Rectangle 207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OHB and Thales Alenia Space sign contract for refuelling system for Lunar  Gateway">
            <a:extLst>
              <a:ext uri="{FF2B5EF4-FFF2-40B4-BE49-F238E27FC236}">
                <a16:creationId xmlns:a16="http://schemas.microsoft.com/office/drawing/2014/main" id="{558565FB-38F4-7F14-8ABE-9A62B5780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6" r="2" b="10129"/>
          <a:stretch/>
        </p:blipFill>
        <p:spPr bwMode="auto">
          <a:xfrm>
            <a:off x="1" y="10"/>
            <a:ext cx="6099048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he lunar gateway: a shortcut to Mars? | Space | The Guardian">
            <a:extLst>
              <a:ext uri="{FF2B5EF4-FFF2-40B4-BE49-F238E27FC236}">
                <a16:creationId xmlns:a16="http://schemas.microsoft.com/office/drawing/2014/main" id="{FE15C29B-A06D-488B-9735-4BC481ED0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 r="2" b="31649"/>
          <a:stretch/>
        </p:blipFill>
        <p:spPr bwMode="auto">
          <a:xfrm>
            <a:off x="6092952" y="10"/>
            <a:ext cx="6099048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Lunar Gateway – NASA's version – Casey Handmer's blog">
            <a:extLst>
              <a:ext uri="{FF2B5EF4-FFF2-40B4-BE49-F238E27FC236}">
                <a16:creationId xmlns:a16="http://schemas.microsoft.com/office/drawing/2014/main" id="{E7136FA1-122C-74A9-BCDF-68A4B5EE1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 bwMode="auto">
          <a:xfrm>
            <a:off x="1" y="3429000"/>
            <a:ext cx="609904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unar Gateway - eoPortal">
            <a:extLst>
              <a:ext uri="{FF2B5EF4-FFF2-40B4-BE49-F238E27FC236}">
                <a16:creationId xmlns:a16="http://schemas.microsoft.com/office/drawing/2014/main" id="{A08D0B19-F571-415F-FD6A-0B66F0FE5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"/>
          <a:stretch/>
        </p:blipFill>
        <p:spPr bwMode="auto">
          <a:xfrm>
            <a:off x="6092952" y="3429000"/>
            <a:ext cx="609904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ateway Expanded View">
            <a:extLst>
              <a:ext uri="{FF2B5EF4-FFF2-40B4-BE49-F238E27FC236}">
                <a16:creationId xmlns:a16="http://schemas.microsoft.com/office/drawing/2014/main" id="{F9FBA7F3-56D5-0172-47AA-4658C961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723" y="875222"/>
            <a:ext cx="7663698" cy="510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6800E8-B25A-4A0A-0228-B3AFAB10BACB}"/>
              </a:ext>
            </a:extLst>
          </p:cNvPr>
          <p:cNvSpPr/>
          <p:nvPr/>
        </p:nvSpPr>
        <p:spPr>
          <a:xfrm>
            <a:off x="3692290" y="3331369"/>
            <a:ext cx="748742" cy="2239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7891FD-4F32-61A0-D99C-94A8138363EF}"/>
              </a:ext>
            </a:extLst>
          </p:cNvPr>
          <p:cNvSpPr/>
          <p:nvPr/>
        </p:nvSpPr>
        <p:spPr>
          <a:xfrm>
            <a:off x="7569200" y="5018162"/>
            <a:ext cx="565150" cy="3920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BA599E-7901-6759-3A26-C6A18D3DEA57}"/>
              </a:ext>
            </a:extLst>
          </p:cNvPr>
          <p:cNvSpPr/>
          <p:nvPr/>
        </p:nvSpPr>
        <p:spPr>
          <a:xfrm>
            <a:off x="6908800" y="3555357"/>
            <a:ext cx="660400" cy="2667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4640B7-8F86-B810-656C-506B5AADBE34}"/>
              </a:ext>
            </a:extLst>
          </p:cNvPr>
          <p:cNvSpPr/>
          <p:nvPr/>
        </p:nvSpPr>
        <p:spPr>
          <a:xfrm>
            <a:off x="6105401" y="4884811"/>
            <a:ext cx="660400" cy="2667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25AC06-C298-9F29-32C8-4301498CE149}"/>
              </a:ext>
            </a:extLst>
          </p:cNvPr>
          <p:cNvSpPr/>
          <p:nvPr/>
        </p:nvSpPr>
        <p:spPr>
          <a:xfrm>
            <a:off x="7524750" y="5410199"/>
            <a:ext cx="660400" cy="2667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9212E7D-1394-FE93-5108-51EFFA7C115F}"/>
              </a:ext>
            </a:extLst>
          </p:cNvPr>
          <p:cNvSpPr/>
          <p:nvPr/>
        </p:nvSpPr>
        <p:spPr>
          <a:xfrm>
            <a:off x="6772153" y="4884811"/>
            <a:ext cx="454147" cy="2667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22542B2-D9EA-8B9C-DC4C-1F4B73947577}"/>
              </a:ext>
            </a:extLst>
          </p:cNvPr>
          <p:cNvSpPr/>
          <p:nvPr/>
        </p:nvSpPr>
        <p:spPr>
          <a:xfrm>
            <a:off x="5514853" y="4572539"/>
            <a:ext cx="585719" cy="2153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E64832B-9A96-E47A-16C3-A41F5C1D00E8}"/>
              </a:ext>
            </a:extLst>
          </p:cNvPr>
          <p:cNvSpPr/>
          <p:nvPr/>
        </p:nvSpPr>
        <p:spPr>
          <a:xfrm>
            <a:off x="4984750" y="4572539"/>
            <a:ext cx="526293" cy="2153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E0B1B70-B46F-0342-5FA5-AE6CCAF7BAC3}"/>
              </a:ext>
            </a:extLst>
          </p:cNvPr>
          <p:cNvSpPr/>
          <p:nvPr/>
        </p:nvSpPr>
        <p:spPr>
          <a:xfrm>
            <a:off x="5800093" y="2332066"/>
            <a:ext cx="441958" cy="3984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8A3CEC-31C9-B2FB-A19C-8B50B8809703}"/>
              </a:ext>
            </a:extLst>
          </p:cNvPr>
          <p:cNvSpPr/>
          <p:nvPr/>
        </p:nvSpPr>
        <p:spPr>
          <a:xfrm>
            <a:off x="5076703" y="4304211"/>
            <a:ext cx="962147" cy="2683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ACFCF8-9BEA-E9CF-A94E-43E0D76AB22C}"/>
              </a:ext>
            </a:extLst>
          </p:cNvPr>
          <p:cNvSpPr/>
          <p:nvPr/>
        </p:nvSpPr>
        <p:spPr>
          <a:xfrm>
            <a:off x="7780529" y="2393951"/>
            <a:ext cx="1065021" cy="1598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EE3AA3A-A40C-474D-ED99-BE23C89E0926}"/>
              </a:ext>
            </a:extLst>
          </p:cNvPr>
          <p:cNvSpPr/>
          <p:nvPr/>
        </p:nvSpPr>
        <p:spPr>
          <a:xfrm>
            <a:off x="3049525" y="2332066"/>
            <a:ext cx="1084325" cy="249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D27692-B90E-0E7B-0738-1DEF47807EA2}"/>
              </a:ext>
            </a:extLst>
          </p:cNvPr>
          <p:cNvSpPr/>
          <p:nvPr/>
        </p:nvSpPr>
        <p:spPr>
          <a:xfrm>
            <a:off x="8753353" y="3941542"/>
            <a:ext cx="987547" cy="2685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5C9F005-4706-02DE-6F5E-CEA50C4B31F4}"/>
              </a:ext>
            </a:extLst>
          </p:cNvPr>
          <p:cNvSpPr/>
          <p:nvPr/>
        </p:nvSpPr>
        <p:spPr>
          <a:xfrm>
            <a:off x="8751829" y="4204236"/>
            <a:ext cx="987547" cy="2685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D5E3577-B968-8856-BA98-65B8EF96568D}"/>
              </a:ext>
            </a:extLst>
          </p:cNvPr>
          <p:cNvSpPr/>
          <p:nvPr/>
        </p:nvSpPr>
        <p:spPr>
          <a:xfrm>
            <a:off x="8749553" y="4464856"/>
            <a:ext cx="987547" cy="2685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E2CA36-F4E9-F396-09BB-5C5E2BB8D7B9}"/>
              </a:ext>
            </a:extLst>
          </p:cNvPr>
          <p:cNvSpPr/>
          <p:nvPr/>
        </p:nvSpPr>
        <p:spPr>
          <a:xfrm>
            <a:off x="9021318" y="5608575"/>
            <a:ext cx="585719" cy="2667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79B9386-50AD-5D03-5CC6-91E605E079C2}"/>
              </a:ext>
            </a:extLst>
          </p:cNvPr>
          <p:cNvSpPr/>
          <p:nvPr/>
        </p:nvSpPr>
        <p:spPr>
          <a:xfrm>
            <a:off x="7194810" y="5676900"/>
            <a:ext cx="1339590" cy="2153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CD7687-A203-9A4D-0CDB-1FC20417F3C0}"/>
              </a:ext>
            </a:extLst>
          </p:cNvPr>
          <p:cNvSpPr txBox="1"/>
          <p:nvPr/>
        </p:nvSpPr>
        <p:spPr>
          <a:xfrm>
            <a:off x="634629" y="6114117"/>
            <a:ext cx="11162035" cy="58477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“Extremely costly with traditional systems engineering practices”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16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501601D-5354-F8CD-E492-C6F72B2B9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E2AE8B-AE1E-BF99-C935-8764C05DFEC9}"/>
              </a:ext>
            </a:extLst>
          </p:cNvPr>
          <p:cNvSpPr txBox="1"/>
          <p:nvPr/>
        </p:nvSpPr>
        <p:spPr>
          <a:xfrm>
            <a:off x="121962" y="498132"/>
            <a:ext cx="468064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Model-Based Systems Engineering (MBSE)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Capture dynamic system configurations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Allocate system specifications to discrete solution implementations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Query system design for performance information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874E71-EAA0-B6E4-2E66-7A6F04F14170}"/>
              </a:ext>
            </a:extLst>
          </p:cNvPr>
          <p:cNvSpPr txBox="1"/>
          <p:nvPr/>
        </p:nvSpPr>
        <p:spPr>
          <a:xfrm>
            <a:off x="121963" y="3538588"/>
            <a:ext cx="490271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Failure Mode Effects Analysis</a:t>
            </a:r>
          </a:p>
          <a:p>
            <a:r>
              <a:rPr lang="en-US" sz="2400" b="1" i="1" dirty="0">
                <a:solidFill>
                  <a:schemeClr val="bg1"/>
                </a:solidFill>
              </a:rPr>
              <a:t>(FMEA)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Recognize and evaluate the potential failure(s) of an item or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Determine the effects of a failure on the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Identify actions that could reduce the likelihood of the failure occurring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E4BF0-EEBB-668D-EEDE-3FCD95CF4F50}"/>
              </a:ext>
            </a:extLst>
          </p:cNvPr>
          <p:cNvSpPr txBox="1"/>
          <p:nvPr/>
        </p:nvSpPr>
        <p:spPr>
          <a:xfrm>
            <a:off x="5477346" y="5382960"/>
            <a:ext cx="6508931" cy="107721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“MASC will demonstrate the viability of MBSE for analysis tasks like FMEA”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5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501601D-5354-F8CD-E492-C6F72B2B9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E4BF0-EEBB-668D-EEDE-3FCD95CF4F50}"/>
              </a:ext>
            </a:extLst>
          </p:cNvPr>
          <p:cNvSpPr txBox="1"/>
          <p:nvPr/>
        </p:nvSpPr>
        <p:spPr>
          <a:xfrm>
            <a:off x="783140" y="291196"/>
            <a:ext cx="10625720" cy="58477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“Modelling has been extremely successful in other disciplines”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F9EC68-C9B6-0568-4679-D8B0D40DE632}"/>
              </a:ext>
            </a:extLst>
          </p:cNvPr>
          <p:cNvSpPr/>
          <p:nvPr/>
        </p:nvSpPr>
        <p:spPr>
          <a:xfrm>
            <a:off x="0" y="2263523"/>
            <a:ext cx="12192000" cy="3707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B53747A-3851-EB55-3DC0-50B299331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" b="1790"/>
          <a:stretch/>
        </p:blipFill>
        <p:spPr bwMode="auto">
          <a:xfrm>
            <a:off x="0" y="2263523"/>
            <a:ext cx="12192000" cy="370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50AE7A1-8769-A3D5-B81A-407C6736426A}"/>
              </a:ext>
            </a:extLst>
          </p:cNvPr>
          <p:cNvSpPr/>
          <p:nvPr/>
        </p:nvSpPr>
        <p:spPr>
          <a:xfrm>
            <a:off x="6373640" y="3657471"/>
            <a:ext cx="1711105" cy="658640"/>
          </a:xfrm>
          <a:prstGeom prst="righ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E8F02-D2D9-80C0-FE25-AD6E457D14D7}"/>
              </a:ext>
            </a:extLst>
          </p:cNvPr>
          <p:cNvSpPr txBox="1"/>
          <p:nvPr/>
        </p:nvSpPr>
        <p:spPr>
          <a:xfrm>
            <a:off x="2653427" y="1167167"/>
            <a:ext cx="6885145" cy="58477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Mechanical Engineering is an example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B52A03-22C4-7EE4-3B13-3CB19EFB1A94}"/>
              </a:ext>
            </a:extLst>
          </p:cNvPr>
          <p:cNvSpPr txBox="1"/>
          <p:nvPr/>
        </p:nvSpPr>
        <p:spPr>
          <a:xfrm>
            <a:off x="913653" y="6129550"/>
            <a:ext cx="3594974" cy="58477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Traditional Drafting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41785-5932-5A16-16B1-CE6131F92D4B}"/>
              </a:ext>
            </a:extLst>
          </p:cNvPr>
          <p:cNvSpPr txBox="1"/>
          <p:nvPr/>
        </p:nvSpPr>
        <p:spPr>
          <a:xfrm>
            <a:off x="7457039" y="6047767"/>
            <a:ext cx="4508625" cy="58477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Computer Aided Drafting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9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atellite in space with a moon&#10;&#10;Description automatically generated">
            <a:extLst>
              <a:ext uri="{FF2B5EF4-FFF2-40B4-BE49-F238E27FC236}">
                <a16:creationId xmlns:a16="http://schemas.microsoft.com/office/drawing/2014/main" id="{F895A857-B943-6577-1539-422349562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01F4D6-32BE-A2B7-E2B5-A40907E64BA1}"/>
              </a:ext>
            </a:extLst>
          </p:cNvPr>
          <p:cNvSpPr txBox="1"/>
          <p:nvPr/>
        </p:nvSpPr>
        <p:spPr>
          <a:xfrm>
            <a:off x="1706593" y="218768"/>
            <a:ext cx="8541929" cy="107721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“Systems modelling represents a leap forward in the way systems are designed”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AE0F6-F563-A37F-04D0-75FB62951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76" y="1486508"/>
            <a:ext cx="10800247" cy="51527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AF9CEB-4759-53A7-8D65-0A33B7E204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6" b="3115"/>
          <a:stretch/>
        </p:blipFill>
        <p:spPr>
          <a:xfrm>
            <a:off x="701115" y="1486508"/>
            <a:ext cx="10795008" cy="506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2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D1790D9F-6E20-3A40-FEC1-E1522BEDA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91" y="0"/>
            <a:ext cx="6894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F4D7E-6288-6CF4-A616-7C028BF95BF5}"/>
              </a:ext>
            </a:extLst>
          </p:cNvPr>
          <p:cNvSpPr txBox="1"/>
          <p:nvPr/>
        </p:nvSpPr>
        <p:spPr>
          <a:xfrm>
            <a:off x="8353440" y="2890391"/>
            <a:ext cx="3346669" cy="107721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Capture Stakeholder Needs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94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1" name="Rectangle 718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43992136-3790-9B3E-3008-E83154A26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2" b="-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7FEE0D-F286-44CA-FD3B-90FDD7EF5742}"/>
              </a:ext>
            </a:extLst>
          </p:cNvPr>
          <p:cNvSpPr txBox="1"/>
          <p:nvPr/>
        </p:nvSpPr>
        <p:spPr>
          <a:xfrm>
            <a:off x="8511655" y="5406784"/>
            <a:ext cx="3346669" cy="107721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Defining System Structure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02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A5E1209-6D8A-8F32-0053-CCC78539A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D33BAC-E3DD-4A4A-0C0C-B4222A438A78}"/>
              </a:ext>
            </a:extLst>
          </p:cNvPr>
          <p:cNvSpPr txBox="1"/>
          <p:nvPr/>
        </p:nvSpPr>
        <p:spPr>
          <a:xfrm>
            <a:off x="8665659" y="5358657"/>
            <a:ext cx="3346669" cy="107721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Defining System Behavior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89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0F8B43-92F9-1308-FD49-F0DDB132FF4D}"/>
              </a:ext>
            </a:extLst>
          </p:cNvPr>
          <p:cNvSpPr/>
          <p:nvPr/>
        </p:nvSpPr>
        <p:spPr>
          <a:xfrm>
            <a:off x="0" y="0"/>
            <a:ext cx="12192001" cy="6858001"/>
          </a:xfrm>
          <a:prstGeom prst="rect">
            <a:avLst/>
          </a:prstGeom>
          <a:solidFill>
            <a:srgbClr val="01010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E2AE8B-AE1E-BF99-C935-8764C05DFEC9}"/>
              </a:ext>
            </a:extLst>
          </p:cNvPr>
          <p:cNvSpPr txBox="1"/>
          <p:nvPr/>
        </p:nvSpPr>
        <p:spPr>
          <a:xfrm>
            <a:off x="121962" y="498132"/>
            <a:ext cx="46806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Why is this useful?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Reduce schedule burden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Better system understanding earlier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Improved safety and reliability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Lower cost for system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i="1" dirty="0">
                <a:solidFill>
                  <a:schemeClr val="bg1"/>
                </a:solidFill>
              </a:rPr>
              <a:t>Everything is a system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E4BF0-EEBB-668D-EEDE-3FCD95CF4F50}"/>
              </a:ext>
            </a:extLst>
          </p:cNvPr>
          <p:cNvSpPr txBox="1"/>
          <p:nvPr/>
        </p:nvSpPr>
        <p:spPr>
          <a:xfrm>
            <a:off x="9432413" y="424779"/>
            <a:ext cx="2403890" cy="255454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“System modelling is applicable in every domain”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266" name="Picture 2" descr="How Tesla Is Using Artificial Intelligence to Create The Autonomous Cars Of  The Future | Bernard Marr">
            <a:extLst>
              <a:ext uri="{FF2B5EF4-FFF2-40B4-BE49-F238E27FC236}">
                <a16:creationId xmlns:a16="http://schemas.microsoft.com/office/drawing/2014/main" id="{207F3681-F704-ECBE-109A-0521F1CF1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604" y="287957"/>
            <a:ext cx="4240165" cy="2828190"/>
          </a:xfrm>
          <a:prstGeom prst="rect">
            <a:avLst/>
          </a:prstGeom>
          <a:noFill/>
          <a:ln w="5715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ncreased Spacing of Solar Panels Comes With Benefits | News | NREL">
            <a:extLst>
              <a:ext uri="{FF2B5EF4-FFF2-40B4-BE49-F238E27FC236}">
                <a16:creationId xmlns:a16="http://schemas.microsoft.com/office/drawing/2014/main" id="{A9DF6D29-C198-7C54-8165-D9287E4F8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678" y="3350106"/>
            <a:ext cx="4111625" cy="2595281"/>
          </a:xfrm>
          <a:prstGeom prst="rect">
            <a:avLst/>
          </a:prstGeom>
          <a:noFill/>
          <a:ln w="5715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Slideshow: Facebook inaugurates server farm near the Arctic Circle. -  DAWN.COM">
            <a:extLst>
              <a:ext uri="{FF2B5EF4-FFF2-40B4-BE49-F238E27FC236}">
                <a16:creationId xmlns:a16="http://schemas.microsoft.com/office/drawing/2014/main" id="{B6B224BC-B61E-D145-16B1-323D4A470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31" y="3741854"/>
            <a:ext cx="4713650" cy="2828190"/>
          </a:xfrm>
          <a:prstGeom prst="rect">
            <a:avLst/>
          </a:prstGeom>
          <a:noFill/>
          <a:ln w="5715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30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263</TotalTime>
  <Words>215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Merrick Miller</dc:creator>
  <cp:lastModifiedBy>Shawn Merrick Miller</cp:lastModifiedBy>
  <cp:revision>6</cp:revision>
  <dcterms:created xsi:type="dcterms:W3CDTF">2023-12-07T18:22:43Z</dcterms:created>
  <dcterms:modified xsi:type="dcterms:W3CDTF">2023-12-07T22:46:22Z</dcterms:modified>
</cp:coreProperties>
</file>